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layfair Display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rnau Camprubí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layfairDisplay-italic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bold.fntdata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font" Target="fonts/PlayfairDisplay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Oswald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26T01:22:19.155">
    <p:pos x="6000" y="0"/>
    <p:text>asd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75592b49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75592b49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75592b49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75592b49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b0a1e1d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b0a1e1d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b0a1e1dc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b0a1e1dc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b0a1e1dc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b0a1e1dc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b0a1e1dc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b0a1e1d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ac1dce74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ac1dce74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75592b49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75592b49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75592b49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75592b49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75592b49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75592b49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75592b4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75592b4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afefc232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afefc232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75592b49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75592b49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afefc2322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afefc2322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b0a1e1dc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b0a1e1dc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75592b49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75592b49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75592b49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75592b49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75592b49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75592b49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ac1dce74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ac1dce74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75592b49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75592b49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75592b49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75592b49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75592b49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75592b49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75592b49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75592b49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rgbClr val="FFF2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420"/>
              <a:t>Reconeixement automàtic</a:t>
            </a:r>
            <a:r>
              <a:rPr lang="en" sz="5820"/>
              <a:t> </a:t>
            </a:r>
            <a:r>
              <a:rPr lang="en" sz="6320"/>
              <a:t>de matrícules</a:t>
            </a:r>
            <a:endParaRPr sz="632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3067500" cy="12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Arnau Camprubí Pujol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Ricardo Martín Dos Santos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Martí Miranda Moreno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Arnau Puche Vila</a:t>
            </a:r>
            <a:endParaRPr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 de la placa - Blackhat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875" y="1603000"/>
            <a:ext cx="5640250" cy="31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311700" y="1017725"/>
            <a:ext cx="8419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 a ressaltar objectes foscos (dígits) sobre fons blanc (placa)</a:t>
            </a:r>
            <a:endParaRPr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 de la placa - Sobel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00" y="1617724"/>
            <a:ext cx="5459600" cy="30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311700" y="1017725"/>
            <a:ext cx="8419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 a detectar els contorns</a:t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36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 de la placa - GaussianBlur</a:t>
            </a:r>
            <a:endParaRPr/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311700" y="1131725"/>
            <a:ext cx="841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800" y="1963625"/>
            <a:ext cx="5243303" cy="29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311700" y="1017725"/>
            <a:ext cx="84195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Difuminem per a suavitzar el soroll i alhora eliminar alguns contorns que no necessitem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33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 de la placa - Closing </a:t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412800" y="905925"/>
            <a:ext cx="8419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latin typeface="Playfair Display"/>
                <a:ea typeface="Playfair Display"/>
                <a:cs typeface="Playfair Display"/>
                <a:sym typeface="Playfair Display"/>
              </a:rPr>
              <a:t>Fem un dilate seguit d’un erode</a:t>
            </a:r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700" y="1444725"/>
            <a:ext cx="5976600" cy="33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261150" y="21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 de la placa - Opening</a:t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311700" y="788700"/>
            <a:ext cx="84195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Fem un erode seguit d’un dilate per eliminar soroll</a:t>
            </a:r>
            <a:endParaRPr sz="2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500" y="1532150"/>
            <a:ext cx="60579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261150" y="21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 de la placa - RejectBorders</a:t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311700" y="950925"/>
            <a:ext cx="84195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Fem una funció que ens elimina les zones de blanc que toquen al contorn de la imatge (si és que les tenim)</a:t>
            </a:r>
            <a:endParaRPr sz="2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/>
        </p:nvSpPr>
        <p:spPr>
          <a:xfrm>
            <a:off x="4128300" y="2797463"/>
            <a:ext cx="88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latin typeface="Playfair Display"/>
                <a:ea typeface="Playfair Display"/>
                <a:cs typeface="Playfair Display"/>
                <a:sym typeface="Playfair Display"/>
              </a:rPr>
              <a:t>➡</a:t>
            </a:r>
            <a:endParaRPr sz="5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50" y="2206425"/>
            <a:ext cx="3937649" cy="21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00" y="2195387"/>
            <a:ext cx="3937649" cy="221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Detecció de la placa - Localització de la matrícula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423550" y="101772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Detecció de contorns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Selecció de formes rectangulars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Filtratge segons dimensions d’àrea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Obtenció de la matrícula</a:t>
            </a:r>
            <a:endParaRPr sz="190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50" y="3101100"/>
            <a:ext cx="3609900" cy="18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850" y="1135260"/>
            <a:ext cx="4260299" cy="239643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 rot="-9895488">
            <a:off x="4770712" y="2429943"/>
            <a:ext cx="1332249" cy="2354914"/>
          </a:xfrm>
          <a:prstGeom prst="bentArrow">
            <a:avLst>
              <a:gd fmla="val 8029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Segmentació de cada caràcter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212700"/>
            <a:ext cx="41241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Processament de la imatge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Localització dels contorns i caràcters</a:t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4572000" y="1362350"/>
            <a:ext cx="626400" cy="1594800"/>
          </a:xfrm>
          <a:prstGeom prst="curvedRightArrow">
            <a:avLst>
              <a:gd fmla="val 25000" name="adj1"/>
              <a:gd fmla="val 34956" name="adj2"/>
              <a:gd fmla="val 26326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500" y="3032250"/>
            <a:ext cx="5638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500" y="270075"/>
            <a:ext cx="3609900" cy="18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244900" y="3606825"/>
            <a:ext cx="27402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Playfair Display"/>
                <a:ea typeface="Playfair Display"/>
                <a:cs typeface="Playfair Display"/>
                <a:sym typeface="Playfair Display"/>
              </a:rPr>
              <a:t>100% dels caràcters segmentats</a:t>
            </a:r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Segmentació de cada caràcter - Processament de la imatge</a:t>
            </a:r>
            <a:endParaRPr/>
          </a:p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725" y="1656825"/>
            <a:ext cx="5780400" cy="29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311700" y="1017725"/>
            <a:ext cx="772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</a:t>
            </a: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ris, difuminació, binarització, erosió, etc.</a:t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445025"/>
            <a:ext cx="85206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Segmentació de cada caràcter - Localització dels contorns i caràcters </a:t>
            </a:r>
            <a:endParaRPr/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01041"/>
            <a:ext cx="8520600" cy="218771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311700" y="1441925"/>
            <a:ext cx="77223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</a:t>
            </a: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ondició de rectangles (alçada, amplada i ratio determinats)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Índex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34075"/>
            <a:ext cx="61071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76285" lvl="0" marL="457200" rtl="0" algn="l">
              <a:spcBef>
                <a:spcPts val="0"/>
              </a:spcBef>
              <a:spcAft>
                <a:spcPts val="0"/>
              </a:spcAft>
              <a:buSzPts val="2326"/>
              <a:buAutoNum type="arabicPeriod"/>
            </a:pPr>
            <a:r>
              <a:rPr lang="en" sz="2325"/>
              <a:t>Introducció</a:t>
            </a:r>
            <a:endParaRPr sz="2325"/>
          </a:p>
          <a:p>
            <a:pPr indent="-376285" lvl="0" marL="457200" rtl="0" algn="l">
              <a:spcBef>
                <a:spcPts val="0"/>
              </a:spcBef>
              <a:spcAft>
                <a:spcPts val="0"/>
              </a:spcAft>
              <a:buSzPts val="2326"/>
              <a:buAutoNum type="arabicPeriod"/>
            </a:pPr>
            <a:r>
              <a:rPr lang="en" sz="2325"/>
              <a:t>Plantejament</a:t>
            </a:r>
            <a:endParaRPr sz="2325"/>
          </a:p>
          <a:p>
            <a:pPr indent="-376285" lvl="0" marL="457200" rtl="0" algn="l">
              <a:spcBef>
                <a:spcPts val="0"/>
              </a:spcBef>
              <a:spcAft>
                <a:spcPts val="0"/>
              </a:spcAft>
              <a:buSzPts val="2326"/>
              <a:buAutoNum type="arabicPeriod"/>
            </a:pPr>
            <a:r>
              <a:rPr lang="en" sz="2325"/>
              <a:t>Detecció de la placa</a:t>
            </a:r>
            <a:endParaRPr sz="2325"/>
          </a:p>
          <a:p>
            <a:pPr indent="-376285" lvl="0" marL="457200" rtl="0" algn="l">
              <a:spcBef>
                <a:spcPts val="0"/>
              </a:spcBef>
              <a:spcAft>
                <a:spcPts val="0"/>
              </a:spcAft>
              <a:buSzPts val="2326"/>
              <a:buAutoNum type="arabicPeriod"/>
            </a:pPr>
            <a:r>
              <a:rPr lang="en" sz="2325"/>
              <a:t>Segmentació de cada caràcter</a:t>
            </a:r>
            <a:endParaRPr sz="2325"/>
          </a:p>
          <a:p>
            <a:pPr indent="-376285" lvl="0" marL="457200" rtl="0" algn="l">
              <a:spcBef>
                <a:spcPts val="0"/>
              </a:spcBef>
              <a:spcAft>
                <a:spcPts val="0"/>
              </a:spcAft>
              <a:buSzPts val="2326"/>
              <a:buAutoNum type="arabicPeriod"/>
            </a:pPr>
            <a:r>
              <a:rPr lang="en" sz="2325"/>
              <a:t>Reconeixement de dígits</a:t>
            </a:r>
            <a:endParaRPr sz="2325"/>
          </a:p>
          <a:p>
            <a:pPr indent="-376285" lvl="0" marL="457200" rtl="0" algn="l">
              <a:spcBef>
                <a:spcPts val="0"/>
              </a:spcBef>
              <a:spcAft>
                <a:spcPts val="0"/>
              </a:spcAft>
              <a:buSzPts val="2326"/>
              <a:buAutoNum type="arabicPeriod"/>
            </a:pPr>
            <a:r>
              <a:rPr lang="en" sz="2325"/>
              <a:t>Resultats</a:t>
            </a:r>
            <a:endParaRPr sz="2325"/>
          </a:p>
          <a:p>
            <a:pPr indent="-376285" lvl="0" marL="457200" rtl="0" algn="l">
              <a:spcBef>
                <a:spcPts val="0"/>
              </a:spcBef>
              <a:spcAft>
                <a:spcPts val="0"/>
              </a:spcAft>
              <a:buSzPts val="2326"/>
              <a:buAutoNum type="arabicPeriod"/>
            </a:pPr>
            <a:r>
              <a:rPr lang="en" sz="2325"/>
              <a:t>Conclusions i millores</a:t>
            </a:r>
            <a:endParaRPr sz="23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	</a:t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Reconeixement de dígits</a:t>
            </a:r>
            <a:endParaRPr/>
          </a:p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11700" y="1017725"/>
            <a:ext cx="8520600" cy="3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340"/>
              <a:t>Objectiu: entrenar un model per a reconèixer els dígits:</a:t>
            </a:r>
            <a:endParaRPr sz="2340"/>
          </a:p>
          <a:p>
            <a:pPr indent="-377190" lvl="0" marL="9144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340"/>
              <a:buChar char="●"/>
            </a:pPr>
            <a:r>
              <a:rPr lang="en" sz="2340"/>
              <a:t>Creació d’una BD a partir de les matrícules existents del dataset.</a:t>
            </a:r>
            <a:endParaRPr sz="2340"/>
          </a:p>
          <a:p>
            <a:pPr indent="-37719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40"/>
              <a:buChar char="●"/>
            </a:pPr>
            <a:r>
              <a:rPr lang="en" sz="2340"/>
              <a:t>Data aumentation: BD inclou imatges fosques, clares, rectes, girades, etc. de tots els caràcters possibles</a:t>
            </a:r>
            <a:endParaRPr sz="2340"/>
          </a:p>
          <a:p>
            <a:pPr indent="-37719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40"/>
              <a:buChar char="●"/>
            </a:pPr>
            <a:r>
              <a:rPr lang="en" sz="2340"/>
              <a:t>Característiques model utilitzat:</a:t>
            </a:r>
            <a:endParaRPr sz="2340"/>
          </a:p>
          <a:p>
            <a:pPr indent="-377189" lvl="1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40"/>
              <a:buChar char="○"/>
            </a:pPr>
            <a:r>
              <a:rPr lang="en" sz="2340"/>
              <a:t>Optimitzador:</a:t>
            </a:r>
            <a:endParaRPr sz="2340"/>
          </a:p>
          <a:p>
            <a:pPr indent="-377189" lvl="1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40"/>
              <a:buChar char="○"/>
            </a:pPr>
            <a:r>
              <a:rPr lang="en" sz="2340"/>
              <a:t>Loss:</a:t>
            </a:r>
            <a:endParaRPr sz="2340"/>
          </a:p>
          <a:p>
            <a:pPr indent="-377189" lvl="1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40"/>
              <a:buChar char="○"/>
            </a:pPr>
            <a:r>
              <a:rPr lang="en" sz="2340"/>
              <a:t>Mètriques:</a:t>
            </a:r>
            <a:endParaRPr sz="234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Resultats</a:t>
            </a:r>
            <a:endParaRPr/>
          </a:p>
        </p:txBody>
      </p:sp>
      <p:sp>
        <p:nvSpPr>
          <p:cNvPr id="232" name="Google Shape;232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507925" y="4283225"/>
            <a:ext cx="8251500" cy="3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40"/>
              <a:t>Accuracy de cada nombre de caràcters encertats (màxim 7)</a:t>
            </a:r>
            <a:endParaRPr sz="2140"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075" y="182100"/>
            <a:ext cx="5771725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Resultats</a:t>
            </a:r>
            <a:endParaRPr/>
          </a:p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800" y="195025"/>
            <a:ext cx="6326375" cy="47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Resultats</a:t>
            </a:r>
            <a:endParaRPr/>
          </a:p>
        </p:txBody>
      </p:sp>
      <p:sp>
        <p:nvSpPr>
          <p:cNvPr id="247" name="Google Shape;247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175" y="86638"/>
            <a:ext cx="5723800" cy="497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/>
        </p:nvSpPr>
        <p:spPr>
          <a:xfrm>
            <a:off x="90575" y="1388825"/>
            <a:ext cx="2607600" cy="4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 confon</a:t>
            </a: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en:</a:t>
            </a:r>
            <a:endParaRPr sz="2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Playfair Display"/>
              <a:buChar char="-"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 i 6 (2 cops)</a:t>
            </a:r>
            <a:endParaRPr sz="2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Playfair Display"/>
              <a:buChar char="-"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 i 9 (4 cops)</a:t>
            </a:r>
            <a:endParaRPr sz="2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Playfair Display"/>
              <a:buChar char="-"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 i D (4 cops)</a:t>
            </a:r>
            <a:endParaRPr sz="2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Playfair Display"/>
              <a:buChar char="-"/>
            </a:pPr>
            <a:r>
              <a:t/>
            </a:r>
            <a:endParaRPr sz="2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i millores</a:t>
            </a:r>
            <a:endParaRPr/>
          </a:p>
        </p:txBody>
      </p:sp>
      <p:sp>
        <p:nvSpPr>
          <p:cNvPr id="255" name="Google Shape;255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Entrenar el model amb una BD encara més gran.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Fixar-nos en el tipus de caràcter que fallem per a veure si es repeteix algun patró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1938775" y="1234075"/>
            <a:ext cx="158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/>
              <a:t>INPUT</a:t>
            </a:r>
            <a:endParaRPr sz="9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50" y="1806775"/>
            <a:ext cx="4660849" cy="26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6574625" y="1234075"/>
            <a:ext cx="158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/>
              <a:t>OUTPUT</a:t>
            </a:r>
            <a:endParaRPr sz="9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218" y="1806775"/>
            <a:ext cx="3011407" cy="20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 flipH="1" rot="-5400000">
            <a:off x="5012050" y="266225"/>
            <a:ext cx="567300" cy="20703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Requisits que cumpleix el dataset de fotografies: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59 fotografies de matrícules espanyoles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Fotografies horitzontals, no borroses i des d’un mateix punt de vista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25" y="2704900"/>
            <a:ext cx="5554351" cy="20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Plantejament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34075"/>
            <a:ext cx="74385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Moltes preguntes:</a:t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Retallar imatge inicialment?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Localització de matrícula a partir del color blau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Reconeixement OCR amb Pytesseract?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	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26641" l="5751" r="8153" t="33313"/>
          <a:stretch/>
        </p:blipFill>
        <p:spPr>
          <a:xfrm>
            <a:off x="3980700" y="4326275"/>
            <a:ext cx="21222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6633000" y="4326275"/>
            <a:ext cx="192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&gt;&gt; 3340JMF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00" y="3072100"/>
            <a:ext cx="3053701" cy="17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 flipH="1" rot="-5400000">
            <a:off x="6188400" y="3314288"/>
            <a:ext cx="567300" cy="12315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 rot="5400000">
            <a:off x="3908550" y="3381350"/>
            <a:ext cx="640800" cy="1023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6974100" y="652475"/>
            <a:ext cx="1586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CC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 sz="6300">
              <a:solidFill>
                <a:srgbClr val="CC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 de la placa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70075" y="1212700"/>
            <a:ext cx="37761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Redimensionat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Imatge a escala de grisos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Filtre bilateral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Blackhat per a ressaltar objectes foscos sobre fons blanc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Sobel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Dilate + Erosion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Localització de la matrícula</a:t>
            </a:r>
            <a:endParaRPr sz="2000"/>
          </a:p>
        </p:txBody>
      </p:sp>
      <p:sp>
        <p:nvSpPr>
          <p:cNvPr id="106" name="Google Shape;106;p18"/>
          <p:cNvSpPr/>
          <p:nvPr/>
        </p:nvSpPr>
        <p:spPr>
          <a:xfrm>
            <a:off x="3846150" y="1836150"/>
            <a:ext cx="548700" cy="1919700"/>
          </a:xfrm>
          <a:prstGeom prst="curvedRightArrow">
            <a:avLst>
              <a:gd fmla="val 25000" name="adj1"/>
              <a:gd fmla="val 34956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474" y="0"/>
            <a:ext cx="4595901" cy="258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840" y="2571738"/>
            <a:ext cx="4605170" cy="25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 de la placa - Redimensionat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70125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 de la placa - Imatge a escala de grisos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12200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 de la placa - Filtre bilateral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625" y="1673325"/>
            <a:ext cx="5360750" cy="30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311700" y="1017725"/>
            <a:ext cx="519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 a suavitzar la imatge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